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7" r:id="rId2"/>
    <p:sldId id="258" r:id="rId3"/>
    <p:sldId id="309" r:id="rId4"/>
    <p:sldId id="314" r:id="rId5"/>
    <p:sldId id="262" r:id="rId6"/>
    <p:sldId id="260" r:id="rId7"/>
    <p:sldId id="261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312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31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10" r:id="rId49"/>
    <p:sldId id="311" r:id="rId50"/>
    <p:sldId id="307" r:id="rId51"/>
    <p:sldId id="306" r:id="rId52"/>
    <p:sldId id="30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06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10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551A6-9625-44C3-898C-8F953325F3E3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67B26-028F-4777-BFD7-064FDAE25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3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</a:t>
            </a:r>
            <a:r>
              <a:rPr lang="bn-BD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পাঠ্য পুস্তকের পাঠটি </a:t>
            </a:r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পড়ে নেবেন ।অত্র কন্টেন্টে চারটি দলীয় কাজ আছে।শিক্ষক এক</a:t>
            </a:r>
            <a:r>
              <a:rPr lang="bn-BD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থেকে সাত</a:t>
            </a:r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নং স্লাইড</a:t>
            </a:r>
            <a:r>
              <a:rPr lang="bn-BD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প্রদর্শন করার পর </a:t>
            </a:r>
            <a:r>
              <a:rPr lang="bn-BD" sz="12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চারটি </a:t>
            </a:r>
            <a:r>
              <a:rPr lang="bn-BD" sz="1200" baseline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 দলে বিভক্ত করে দলীয় কাজ দেবেন।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47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চিত্তবিনোদনের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02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08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5893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37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917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বলবেন দেশী জাত।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619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বলবেন দেশী জাত।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4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বলবেন দেশী জাত।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722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বলবেন দেশী জাত।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20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বলবেন দেশী জাত।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22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</a:t>
            </a:r>
            <a:r>
              <a:rPr lang="bn-BD" baseline="0" dirty="0" smtClean="0"/>
              <a:t> স্বাগতম জানিয়ে ছবিটির পটভূমি জানতে চাইবেন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03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শেষে বলবেন দেশী জাত।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0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367B26-028F-4777-BFD7-064FDAE2541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3948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ছবি প্রদর্শন করে বলবেন কি বৈশিষ্ট্য?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00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এনিমেশন</a:t>
            </a:r>
            <a:r>
              <a:rPr lang="bn-BD" baseline="0" dirty="0" smtClean="0"/>
              <a:t> দেখিয়ে </a:t>
            </a:r>
            <a:r>
              <a:rPr lang="bn-BD" dirty="0" smtClean="0"/>
              <a:t>বুঝিয়ে বলবেন মুক্ত পদ্ধতি।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74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</a:t>
            </a:r>
            <a:r>
              <a:rPr lang="bn-BD" baseline="0" dirty="0" smtClean="0"/>
              <a:t> </a:t>
            </a:r>
            <a:r>
              <a:rPr lang="bn-BD" dirty="0" smtClean="0"/>
              <a:t>বুঝিয়ে বলবেন মুক্ত পদ্ধতি।সাধারনত: এই</a:t>
            </a:r>
            <a:r>
              <a:rPr lang="bn-BD" baseline="0" dirty="0" smtClean="0"/>
              <a:t> পদ্ধতিতে বাড়িতে কোন খাবার দেওয়া হয় না।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698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</a:t>
            </a:r>
            <a:r>
              <a:rPr lang="bn-BD" baseline="0" dirty="0" smtClean="0"/>
              <a:t> </a:t>
            </a:r>
            <a:r>
              <a:rPr lang="bn-BD" dirty="0" smtClean="0"/>
              <a:t>বুঝিয়ে বলবেন মুক্ত পদ্ধতি।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5782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</a:t>
            </a:r>
            <a:r>
              <a:rPr lang="bn-BD" baseline="0" dirty="0" smtClean="0"/>
              <a:t> </a:t>
            </a:r>
            <a:r>
              <a:rPr lang="bn-BD" dirty="0" smtClean="0"/>
              <a:t>বুঝিয়ে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r>
              <a:rPr lang="bn-BD" dirty="0" smtClean="0"/>
              <a:t>পদ্ধতি।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81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</a:t>
            </a:r>
            <a:r>
              <a:rPr lang="bn-BD" baseline="0" dirty="0" smtClean="0"/>
              <a:t> </a:t>
            </a:r>
            <a:r>
              <a:rPr lang="bn-BD" dirty="0" smtClean="0"/>
              <a:t>বুঝিয়ে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r>
              <a:rPr lang="bn-BD" dirty="0" smtClean="0"/>
              <a:t>পদ্ধতিতে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প্রচুর আলে-বাতাস প্রয়োজন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963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</a:t>
            </a:r>
            <a:r>
              <a:rPr lang="bn-BD" baseline="0" dirty="0" smtClean="0"/>
              <a:t> </a:t>
            </a:r>
            <a:r>
              <a:rPr lang="bn-BD" dirty="0" smtClean="0"/>
              <a:t>বুঝিয়ে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r>
              <a:rPr lang="bn-BD" dirty="0" smtClean="0"/>
              <a:t>পদ্ধতিতে </a:t>
            </a:r>
            <a:r>
              <a:rPr lang="bn-BD" sz="1200" dirty="0" smtClean="0"/>
              <a:t>ঘরের মধ্যে খাবার ও পানির পাত্র প্রয়োজন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2124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</a:t>
            </a:r>
            <a:r>
              <a:rPr lang="bn-BD" baseline="0" dirty="0" smtClean="0"/>
              <a:t> </a:t>
            </a:r>
            <a:r>
              <a:rPr lang="bn-BD" dirty="0" smtClean="0"/>
              <a:t>বুঝিয়ে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r>
              <a:rPr lang="bn-BD" dirty="0" smtClean="0"/>
              <a:t>পদ্ধতিতে কবুতরকে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ডিমে তা দেওয়ার সময় বিরক্ত করা যাবে না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38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9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</a:t>
            </a:r>
            <a:r>
              <a:rPr lang="bn-BD" baseline="0" dirty="0" smtClean="0"/>
              <a:t> </a:t>
            </a:r>
            <a:r>
              <a:rPr lang="bn-BD" dirty="0" smtClean="0"/>
              <a:t>বুঝিয়ে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r>
              <a:rPr lang="bn-BD" dirty="0" smtClean="0"/>
              <a:t>পদ্ধতিতে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বুষ্টির পানি যেন ঘরে না আসে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24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</a:t>
            </a:r>
            <a:r>
              <a:rPr lang="bn-BD" baseline="0" dirty="0" smtClean="0"/>
              <a:t> </a:t>
            </a:r>
            <a:r>
              <a:rPr lang="bn-BD" dirty="0" smtClean="0"/>
              <a:t>বুঝিয়ে বলবেন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আবদ্ধ পদ্ধতি</a:t>
            </a:r>
            <a:r>
              <a:rPr lang="bn-BD" dirty="0" smtClean="0"/>
              <a:t>পদ্ধতিতে কবুতরকে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ঘড়ের মধ্যে বসা ও ওড়ার ব্যবস্থা করা প্রয়োজন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141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এনিমেশন</a:t>
            </a:r>
            <a:r>
              <a:rPr lang="bn-BD" baseline="0" dirty="0" smtClean="0"/>
              <a:t> দেখিয়ে </a:t>
            </a:r>
            <a:r>
              <a:rPr lang="bn-BD" dirty="0" smtClean="0"/>
              <a:t>বুঝিয়ে বলবেন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117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ছবি প্রদর্শনের পর বলবেন কি দেখলাম?কি বুঝলাম?কি ধরনের পালন পদ্ধতি?।সবশেষে  বুঝিয়ে বলবেন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 পদ্ধতি</a:t>
            </a:r>
            <a:r>
              <a:rPr lang="bn-BD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860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কয়েকটি দলে ভাগ করে প্রত্যেকটি দলকে দলীয় কাজ দেবেন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8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প্রথেম ভিডিও প্রদর্শন করার পর প্রশ্ন করবেন খি দেখলাম,কি বুঝলাম?এধরনের নানা প্রশ্ন নিয়ে সময়ের দিকে লক্ষ্য রেখে মুক্ত আলোচনা করে পাঠের শিরনাম বের করে আনার চেষ্টা করবেন।সবশেষে পাঠ ঘোষনা করবেন।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E3415-C3E2-43BD-B8C5-2C555E2F09D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784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5A44440-94A6-475F-A994-CD25027211F8}" type="datetime1">
              <a:rPr lang="en-US" smtClean="0"/>
              <a:t>8/6/2016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3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মাংসের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0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মাংসের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49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মাংসের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করবেন 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কবুতর?কেন</a:t>
            </a:r>
            <a:r>
              <a:rPr lang="bn-BD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বিখ্যাত?শেষে বলবেন মাংসের জন্য।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7C26E-76EC-4000-BDBB-056871F5C8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6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2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6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6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495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74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1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78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3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4F86-1CD4-4BED-9079-115DDAD13F76}" type="datetimeFigureOut">
              <a:rPr lang="en-US" smtClean="0"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287AE-E639-4B34-BD7E-38065237D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01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g"/><Relationship Id="rId4" Type="http://schemas.openxmlformats.org/officeDocument/2006/relationships/image" Target="../media/image5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audio" Target="../media/audio1.wav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g"/><Relationship Id="rId5" Type="http://schemas.openxmlformats.org/officeDocument/2006/relationships/image" Target="../media/image56.jpg"/><Relationship Id="rId4" Type="http://schemas.openxmlformats.org/officeDocument/2006/relationships/image" Target="../media/image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g"/><Relationship Id="rId4" Type="http://schemas.openxmlformats.org/officeDocument/2006/relationships/image" Target="../media/image55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g"/><Relationship Id="rId4" Type="http://schemas.microsoft.com/office/2007/relationships/hdphoto" Target="../media/hdphoto1.wdp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1.wav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g"/><Relationship Id="rId5" Type="http://schemas.openxmlformats.org/officeDocument/2006/relationships/image" Target="../media/image76.jpg"/><Relationship Id="rId4" Type="http://schemas.openxmlformats.org/officeDocument/2006/relationships/image" Target="../media/image75.jpg"/><Relationship Id="rId9" Type="http://schemas.openxmlformats.org/officeDocument/2006/relationships/image" Target="../media/image13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jpg"/><Relationship Id="rId4" Type="http://schemas.openxmlformats.org/officeDocument/2006/relationships/image" Target="../media/image8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g"/><Relationship Id="rId5" Type="http://schemas.openxmlformats.org/officeDocument/2006/relationships/image" Target="../media/image12.jpg"/><Relationship Id="rId4" Type="http://schemas.openxmlformats.org/officeDocument/2006/relationships/image" Target="../media/image11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gif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94469" y="817181"/>
            <a:ext cx="84150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শুধুমাত্র শিক্ষকবৃন্দ তথা কন্টেন্ট </a:t>
            </a:r>
          </a:p>
          <a:p>
            <a:pPr algn="ctr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ব্যবহারকারীর জন্য</a:t>
            </a:r>
            <a:endParaRPr lang="bn-BD" sz="4800" dirty="0">
              <a:latin typeface="NikoshBAN" pitchFamily="2" charset="0"/>
              <a:cs typeface="NikoshBAN" pitchFamily="2" charset="0"/>
              <a:sym typeface="Wingding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2701" y="2137902"/>
            <a:ext cx="9159418" cy="275152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 এই কন্টেন্টটি পাঠদানের পূর্বে স্লাইড নোটের নির্দেশনাগুলো পড়ে </a:t>
            </a:r>
            <a:r>
              <a:rPr lang="bn-BD" sz="432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নেবেন</a:t>
            </a:r>
            <a:r>
              <a:rPr lang="bn-BD" sz="432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।এছাড়াও </a:t>
            </a:r>
            <a:r>
              <a:rPr lang="bn-BD" sz="432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শিক্ষক প্রয়োজনবোধে নিজস্ব কৌশল প্রয়োগ করতে পারবেন।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3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074" y="2765402"/>
            <a:ext cx="2621681" cy="21500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749" y="5118759"/>
            <a:ext cx="2172653" cy="850106"/>
          </a:xfrm>
        </p:spPr>
        <p:txBody>
          <a:bodyPr>
            <a:norm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কারনাউ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069" y="1508763"/>
            <a:ext cx="2328035" cy="2331664"/>
          </a:xfr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23948" y="545682"/>
            <a:ext cx="495267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20" y="2024844"/>
            <a:ext cx="4326270" cy="2808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096000" y="585710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6472781" y="5165419"/>
            <a:ext cx="3336724" cy="86409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মাংসের জন্য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24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978" y="5165420"/>
            <a:ext cx="2160241" cy="782960"/>
          </a:xfrm>
        </p:spPr>
        <p:txBody>
          <a:bodyPr>
            <a:no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হোমার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77" y="2024844"/>
            <a:ext cx="3972166" cy="2808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429688" y="547437"/>
            <a:ext cx="477985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849" y="2024844"/>
            <a:ext cx="4326270" cy="2808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2" name="TextBox 11"/>
          <p:cNvSpPr txBox="1"/>
          <p:nvPr/>
        </p:nvSpPr>
        <p:spPr>
          <a:xfrm>
            <a:off x="6096000" y="585710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2"/>
          <p:cNvSpPr txBox="1">
            <a:spLocks/>
          </p:cNvSpPr>
          <p:nvPr/>
        </p:nvSpPr>
        <p:spPr>
          <a:xfrm>
            <a:off x="6472781" y="5165419"/>
            <a:ext cx="3336724" cy="86409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মাংসের জন্য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4799" y="5121794"/>
            <a:ext cx="2713662" cy="710952"/>
          </a:xfrm>
        </p:spPr>
        <p:txBody>
          <a:bodyPr>
            <a:normAutofit fontScale="90000"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লাহোরি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36" y="1633134"/>
            <a:ext cx="4244751" cy="29093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644" y="1586863"/>
            <a:ext cx="3860201" cy="295563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8" name="TextBox 7"/>
          <p:cNvSpPr txBox="1"/>
          <p:nvPr/>
        </p:nvSpPr>
        <p:spPr>
          <a:xfrm>
            <a:off x="1343473" y="518250"/>
            <a:ext cx="486626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81031" y="5075616"/>
            <a:ext cx="392142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এর জন্য</a:t>
            </a:r>
            <a:endParaRPr lang="en-US" sz="43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85710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749" y="5146682"/>
            <a:ext cx="2592288" cy="706090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ফ্যানটেইল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622" y="1700807"/>
            <a:ext cx="4372698" cy="27384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875" y="1700807"/>
            <a:ext cx="4354995" cy="273845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170653" y="545938"/>
            <a:ext cx="518758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7421" y="5095642"/>
            <a:ext cx="3861107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এর জন্য</a:t>
            </a:r>
            <a:endParaRPr lang="en-US" sz="43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58278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2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1093" y="5157192"/>
            <a:ext cx="2154317" cy="854968"/>
          </a:xfrm>
        </p:spPr>
        <p:txBody>
          <a:bodyPr>
            <a:norm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6871" y="1532369"/>
            <a:ext cx="8554550" cy="2871341"/>
            <a:chOff x="1619672" y="2680028"/>
            <a:chExt cx="6655792" cy="235131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672" y="2716964"/>
              <a:ext cx="3168352" cy="2314382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056" y="2680028"/>
              <a:ext cx="3199408" cy="2351317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143329" y="553290"/>
            <a:ext cx="503908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2854" y="5057135"/>
            <a:ext cx="388573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এর জন্য</a:t>
            </a:r>
            <a:endParaRPr lang="en-US" sz="43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85710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06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1930" y="5070783"/>
            <a:ext cx="2419469" cy="731490"/>
          </a:xfrm>
        </p:spPr>
        <p:txBody>
          <a:bodyPr>
            <a:no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গিরিবাজ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493" y="1908696"/>
            <a:ext cx="3946397" cy="2366993"/>
          </a:xfr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433" y="1882627"/>
            <a:ext cx="3542794" cy="258328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299573" y="567881"/>
            <a:ext cx="483893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5470" y="5070782"/>
            <a:ext cx="429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এর জন্য</a:t>
            </a:r>
            <a:endParaRPr 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585710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10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5057066"/>
            <a:ext cx="2851517" cy="871572"/>
          </a:xfrm>
        </p:spPr>
        <p:txBody>
          <a:bodyPr>
            <a:norm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ময়ূরপঙ্খী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88" y="1700809"/>
            <a:ext cx="4068396" cy="245306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44" y="1700809"/>
            <a:ext cx="3910836" cy="24366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343472" y="514017"/>
            <a:ext cx="5098166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5588" y="5064460"/>
            <a:ext cx="388048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চিত্তবিনোদন এর জন্য</a:t>
            </a:r>
            <a:endParaRPr lang="en-US" sz="432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0" y="585710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5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8898" y="4958053"/>
            <a:ext cx="1718385" cy="563992"/>
          </a:xfrm>
        </p:spPr>
        <p:txBody>
          <a:bodyPr>
            <a:noAutofit/>
          </a:bodyPr>
          <a:lstStyle/>
          <a:p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জালালী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6" y="1754947"/>
            <a:ext cx="4596104" cy="25268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16148" y="506289"/>
            <a:ext cx="495267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38693" y="4958053"/>
            <a:ext cx="2153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দেশীজাত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2909" y="506289"/>
            <a:ext cx="43163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নামে পরিচিত?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686" y="1756310"/>
            <a:ext cx="3283565" cy="252680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70638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978" y="4811554"/>
            <a:ext cx="1740605" cy="936104"/>
          </a:xfrm>
        </p:spPr>
        <p:txBody>
          <a:bodyPr>
            <a:norm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গোলা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93" y="1710212"/>
            <a:ext cx="4253303" cy="2654893"/>
          </a:xfr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173" y="1759584"/>
            <a:ext cx="4113983" cy="25679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343473" y="499950"/>
            <a:ext cx="486626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2588" y="4958053"/>
            <a:ext cx="226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দেশীজাত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2909" y="506289"/>
            <a:ext cx="43163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নামে পরিচিত?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2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5094311"/>
            <a:ext cx="1777603" cy="1143000"/>
          </a:xfrm>
        </p:spPr>
        <p:txBody>
          <a:bodyPr>
            <a:norm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গোলি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587223"/>
            <a:ext cx="4160899" cy="3272281"/>
          </a:xfrm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1498486" y="525530"/>
            <a:ext cx="501175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0889" y="2807864"/>
            <a:ext cx="226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দেশীজাত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72909" y="506289"/>
            <a:ext cx="43163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নামে পরিচিত?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8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77" y="404664"/>
            <a:ext cx="2500340" cy="160206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698757" y="6304386"/>
            <a:ext cx="2560320" cy="365125"/>
          </a:xfrm>
        </p:spPr>
        <p:txBody>
          <a:bodyPr/>
          <a:lstStyle/>
          <a:p>
            <a:fld id="{66174491-BB7B-4988-8626-07127BDD19DC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191" y="2006726"/>
            <a:ext cx="6579252" cy="395697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817" y="2726248"/>
            <a:ext cx="1143000" cy="9159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195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093">
        <p14:doors dir="vert"/>
      </p:transition>
    </mc:Choice>
    <mc:Fallback xmlns="">
      <p:transition spd="slow" advTm="100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8339" y="5070782"/>
            <a:ext cx="1987421" cy="926976"/>
          </a:xfrm>
        </p:spPr>
        <p:txBody>
          <a:bodyPr>
            <a:norm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ডাউকা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684" y="1842092"/>
            <a:ext cx="4738507" cy="2523012"/>
          </a:xfr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472" y="1869183"/>
            <a:ext cx="4229345" cy="24959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342192" y="536711"/>
            <a:ext cx="477985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2588" y="4958053"/>
            <a:ext cx="226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দেশীজাত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2909" y="506289"/>
            <a:ext cx="43163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নামে পরিচিত?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288" y="5014131"/>
            <a:ext cx="2468880" cy="782960"/>
          </a:xfrm>
        </p:spPr>
        <p:txBody>
          <a:bodyPr>
            <a:no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লোটন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7" y="1614398"/>
            <a:ext cx="3665501" cy="3068220"/>
          </a:xfr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614399"/>
            <a:ext cx="3836483" cy="31546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257063" y="527382"/>
            <a:ext cx="469344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72588" y="4958053"/>
            <a:ext cx="226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দেশীজাত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2909" y="506289"/>
            <a:ext cx="43163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নামে পরিচিত?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568" y="4981736"/>
            <a:ext cx="1987421" cy="782960"/>
          </a:xfrm>
        </p:spPr>
        <p:txBody>
          <a:bodyPr>
            <a:norm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মুক্কি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281" y="1514669"/>
            <a:ext cx="4873477" cy="3057331"/>
          </a:xfr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66" y="1565182"/>
            <a:ext cx="4810909" cy="300681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1409976" y="491074"/>
            <a:ext cx="512549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62148" y="5010472"/>
            <a:ext cx="2266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দেশীজাত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72909" y="506289"/>
            <a:ext cx="4316390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নামে পরিচিত?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0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840" y="1661160"/>
            <a:ext cx="3428185" cy="3505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2176" y="5442892"/>
            <a:ext cx="8067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প্রজাতির কবুতরের নামের তালিকা তৈরি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5103" y="548005"/>
            <a:ext cx="5365978" cy="1113155"/>
          </a:xfrm>
        </p:spPr>
        <p:txBody>
          <a:bodyPr>
            <a:noAutofit/>
          </a:bodyPr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কাজ(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Pair Work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1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877" y="421857"/>
            <a:ext cx="4419302" cy="745057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বৈশিষ্ট্য কি?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79378" y="1305170"/>
            <a:ext cx="8042591" cy="4348537"/>
            <a:chOff x="1141481" y="1153197"/>
            <a:chExt cx="6702159" cy="43485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15816" y="3291845"/>
              <a:ext cx="2940581" cy="220989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8070" y="1153197"/>
              <a:ext cx="3205570" cy="198777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481" y="1153197"/>
              <a:ext cx="3350176" cy="1987771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2745080" y="5767549"/>
            <a:ext cx="637525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জোড়ায় জোড়ায় বসবাস </a:t>
            </a:r>
            <a:r>
              <a:rPr lang="bn-BD" sz="38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5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674" y="553432"/>
            <a:ext cx="4500500" cy="893230"/>
          </a:xfrm>
        </p:spPr>
        <p:txBody>
          <a:bodyPr>
            <a:norm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কি?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661" y="1600898"/>
            <a:ext cx="3196769" cy="327987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25" y="1600898"/>
            <a:ext cx="6115565" cy="324740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1718250" y="5367987"/>
            <a:ext cx="8755499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৫-৬ মাস বয়সে ৪৮ ঘন্টার ব্যবধানে ২টি ডিম পাড়ে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285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941" y="318254"/>
            <a:ext cx="4369891" cy="1143000"/>
          </a:xfrm>
        </p:spPr>
        <p:txBody>
          <a:bodyPr>
            <a:norm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কি?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052" y="1614399"/>
            <a:ext cx="5895211" cy="326916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034749" y="5229201"/>
            <a:ext cx="8122502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 পাড়ার সময় হলে খর-কুটো টেনে বাসায় তোলে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0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6105" y="408778"/>
            <a:ext cx="4585774" cy="792088"/>
          </a:xfrm>
        </p:spPr>
        <p:txBody>
          <a:bodyPr>
            <a:norm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কি?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94" y="1101217"/>
            <a:ext cx="3830533" cy="22322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24" y="1101216"/>
            <a:ext cx="3677743" cy="22322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99" y="3424395"/>
            <a:ext cx="3581226" cy="22466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2023528" y="5721320"/>
            <a:ext cx="727059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 পাড়ার </a:t>
            </a:r>
            <a:r>
              <a:rPr lang="bn-BD" sz="38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 </a:t>
            </a:r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উভয়ই পালাক্রমে ডিমে তা দেয়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0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6531" y="491074"/>
            <a:ext cx="5011757" cy="883771"/>
          </a:xfrm>
        </p:spPr>
        <p:txBody>
          <a:bodyPr>
            <a:noAutofit/>
          </a:bodyPr>
          <a:lstStyle/>
          <a:p>
            <a:r>
              <a:rPr lang="bn-BD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কি?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225" y="1740144"/>
            <a:ext cx="2851517" cy="312793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915" y="2052405"/>
            <a:ext cx="2937926" cy="25034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4646942" y="2756689"/>
            <a:ext cx="2246650" cy="1259328"/>
            <a:chOff x="3292444" y="2852936"/>
            <a:chExt cx="1872208" cy="1259328"/>
          </a:xfrm>
        </p:grpSpPr>
        <p:sp>
          <p:nvSpPr>
            <p:cNvPr id="6" name="Notched Right Arrow 5"/>
            <p:cNvSpPr/>
            <p:nvPr/>
          </p:nvSpPr>
          <p:spPr>
            <a:xfrm>
              <a:off x="3364452" y="2852936"/>
              <a:ext cx="1728192" cy="576064"/>
            </a:xfrm>
            <a:prstGeom prst="notched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92444" y="3429000"/>
              <a:ext cx="1872208" cy="683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840" dirty="0">
                  <a:latin typeface="NikoshBAN" panose="02000000000000000000" pitchFamily="2" charset="0"/>
                  <a:cs typeface="NikoshBAN" panose="02000000000000000000" pitchFamily="2" charset="0"/>
                </a:rPr>
                <a:t>১৮ দিন</a:t>
              </a:r>
              <a:endParaRPr lang="en-US" sz="384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0001" y="5254399"/>
            <a:ext cx="717199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 থেকে বাচ্চা ফুটতে ১৮ দিন সময় লাগে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92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0680" y="642231"/>
            <a:ext cx="4776788" cy="757945"/>
          </a:xfrm>
        </p:spPr>
        <p:txBody>
          <a:bodyPr/>
          <a:lstStyle/>
          <a:p>
            <a:r>
              <a:rPr lang="bn-BD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গুরুত্ব কি?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520" y="1753481"/>
            <a:ext cx="4593053" cy="25470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46" y="1753481"/>
            <a:ext cx="4340064" cy="25470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4064532" y="5171991"/>
            <a:ext cx="40629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 </a:t>
            </a:r>
            <a:r>
              <a:rPr lang="bn-BD" sz="38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আনন্দদায়ক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6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241554" y="621159"/>
            <a:ext cx="2932541" cy="1135950"/>
          </a:xfrm>
        </p:spPr>
        <p:txBody>
          <a:bodyPr>
            <a:noAutofit/>
          </a:bodyPr>
          <a:lstStyle/>
          <a:p>
            <a:pPr algn="ctr"/>
            <a:r>
              <a:rPr lang="bn-BD" sz="5760" b="1" u="sng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76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453771" y="2792223"/>
            <a:ext cx="5267953" cy="34018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মো:শামীম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(কৃষি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হাজী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আহমাদ আলী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কামিল 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সিরাজগঞ্জ।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মোবাইল:০১৯২০৫৬৬৪১৩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1920" dirty="0">
                <a:latin typeface="NikoshBAN"/>
              </a:rPr>
              <a:t>E-mail:shameemjamuna60@gmail.com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144213" y="3255119"/>
            <a:ext cx="3888432" cy="29389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শ্রেণি: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84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ষ্ঠ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বিষয়:	কৃষিশিক্ষা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অধ্যায়: কৃষিজ উৎপাদন</a:t>
            </a:r>
          </a:p>
          <a:p>
            <a:pPr marL="0" indent="0">
              <a:spcBef>
                <a:spcPts val="0"/>
              </a:spcBef>
              <a:buNone/>
            </a:pP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>পাঠ:   </a:t>
            </a:r>
            <a:r>
              <a:rPr lang="bn-BD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840" dirty="0" smtClean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84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84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84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02" y="632638"/>
            <a:ext cx="1358665" cy="1463294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450385" y="2219266"/>
            <a:ext cx="2743200" cy="6832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bn-BD" sz="384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84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094" y="621159"/>
            <a:ext cx="2278140" cy="25179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080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5039">
        <p14:warp dir="in"/>
      </p:transition>
    </mc:Choice>
    <mc:Fallback xmlns="">
      <p:transition spd="slow" advTm="50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6296" y="475970"/>
            <a:ext cx="4779407" cy="952780"/>
          </a:xfrm>
        </p:spPr>
        <p:txBody>
          <a:bodyPr/>
          <a:lstStyle/>
          <a:p>
            <a:r>
              <a:rPr lang="bn-BD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</a:t>
            </a:r>
            <a:r>
              <a:rPr lang="bn-BD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কি?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893" y="1614399"/>
            <a:ext cx="5443805" cy="33980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209439" y="5517232"/>
            <a:ext cx="3773123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মাংস সুস্বাদু ও পুষ্টিকর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63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949" y="332433"/>
            <a:ext cx="4730725" cy="936328"/>
          </a:xfrm>
        </p:spPr>
        <p:txBody>
          <a:bodyPr>
            <a:normAutofit/>
          </a:bodyPr>
          <a:lstStyle/>
          <a:p>
            <a:r>
              <a:rPr lang="bn-BD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</a:t>
            </a:r>
            <a:r>
              <a:rPr lang="bn-BD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কি?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47" y="1268761"/>
            <a:ext cx="2862757" cy="23104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2750179" y="3717033"/>
            <a:ext cx="6542976" cy="738481"/>
            <a:chOff x="827584" y="4130679"/>
            <a:chExt cx="5452480" cy="738481"/>
          </a:xfrm>
          <a:effectLst>
            <a:innerShdw blurRad="114300">
              <a:prstClr val="black"/>
            </a:innerShdw>
          </a:effectLst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153976"/>
              <a:ext cx="954808" cy="71518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451" y="4133700"/>
              <a:ext cx="954808" cy="71518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4140121"/>
              <a:ext cx="954808" cy="71518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256" y="4130679"/>
              <a:ext cx="954808" cy="715184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750179" y="4653138"/>
            <a:ext cx="6542976" cy="738481"/>
            <a:chOff x="827584" y="4130679"/>
            <a:chExt cx="5452480" cy="738481"/>
          </a:xfrm>
          <a:effectLst>
            <a:innerShdw blurRad="114300">
              <a:prstClr val="black"/>
            </a:inn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4153976"/>
              <a:ext cx="954808" cy="7151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8451" y="4133700"/>
              <a:ext cx="954808" cy="71518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1920" y="4140121"/>
              <a:ext cx="954808" cy="71518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256" y="4130679"/>
              <a:ext cx="954808" cy="71518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323064" y="5609785"/>
            <a:ext cx="550777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 ৭-৮ জোড়া বাচ্চা পাওয়া যায়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03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7891" y="346646"/>
            <a:ext cx="5456218" cy="922114"/>
          </a:xfrm>
        </p:spPr>
        <p:txBody>
          <a:bodyPr>
            <a:normAutofit/>
          </a:bodyPr>
          <a:lstStyle/>
          <a:p>
            <a:r>
              <a:rPr lang="bn-BD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</a:t>
            </a:r>
            <a:r>
              <a:rPr lang="bn-BD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কি?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410" y="1201468"/>
            <a:ext cx="3456384" cy="215746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867" y="3782695"/>
            <a:ext cx="2937926" cy="16292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40" y="3782694"/>
            <a:ext cx="3078172" cy="1600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38" y="1196753"/>
            <a:ext cx="2537460" cy="216217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3069930" y="5608953"/>
            <a:ext cx="7171997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বাচ্চা ৩-৪ সপ্তাহের মধ্যেই খাবার উপযোগী হয়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93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8690" y="243504"/>
            <a:ext cx="5456218" cy="1143000"/>
          </a:xfrm>
        </p:spPr>
        <p:txBody>
          <a:bodyPr>
            <a:normAutofit/>
          </a:bodyPr>
          <a:lstStyle/>
          <a:p>
            <a:r>
              <a:rPr lang="bn-BD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</a:t>
            </a:r>
            <a:r>
              <a:rPr lang="bn-BD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কি?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61" y="1401861"/>
            <a:ext cx="4641440" cy="390358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12" y="1386504"/>
            <a:ext cx="4872706" cy="391893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079565" y="5498566"/>
            <a:ext cx="403287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 খরচে </a:t>
            </a:r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পালন করা যায়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33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1785" y="586421"/>
            <a:ext cx="4908430" cy="1143000"/>
          </a:xfrm>
        </p:spPr>
        <p:txBody>
          <a:bodyPr/>
          <a:lstStyle/>
          <a:p>
            <a:r>
              <a:rPr lang="bn-BD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</a:t>
            </a:r>
            <a:r>
              <a:rPr lang="bn-BD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কি?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21" y="1902049"/>
            <a:ext cx="4909828" cy="306469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473671" y="5311999"/>
            <a:ext cx="31427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রোগবালাই কম হয়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399" y="5690738"/>
            <a:ext cx="3358458" cy="762598"/>
          </a:xfrm>
        </p:spPr>
        <p:txBody>
          <a:bodyPr>
            <a:normAutofit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	মুক্ত পদ্ধতি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4750" y="1355170"/>
            <a:ext cx="8324833" cy="4320480"/>
            <a:chOff x="922412" y="970368"/>
            <a:chExt cx="7249987" cy="451450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970369"/>
              <a:ext cx="3240359" cy="244748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412" y="970368"/>
              <a:ext cx="3289548" cy="2467161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8876" y="3533999"/>
              <a:ext cx="3168351" cy="1888231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412" y="3596640"/>
              <a:ext cx="3289548" cy="1888231"/>
            </a:xfrm>
            <a:prstGeom prst="rect">
              <a:avLst/>
            </a:prstGeom>
            <a:effectLst>
              <a:softEdge rad="63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71" y="2091681"/>
            <a:ext cx="988393" cy="6331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53206" y="354862"/>
            <a:ext cx="820891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কোন ধরনের পদ্ধতি 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138" y="1877517"/>
            <a:ext cx="988393" cy="6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 L 5E-6 0.3655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82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p-pigeon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 0.42611 L -3.33333E-6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94" y="-213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p-pigeon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5814393"/>
            <a:ext cx="9875520" cy="638944"/>
          </a:xfrm>
        </p:spPr>
        <p:txBody>
          <a:bodyPr>
            <a:normAutofit fontScale="90000"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১-ক:দিনের বেলায় বাহিরে যায় এবং সন্ধ্যার আগে বাড়ি ফেরে।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94332" y="1317627"/>
            <a:ext cx="7962920" cy="4530842"/>
            <a:chOff x="1043607" y="802640"/>
            <a:chExt cx="6635767" cy="453084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435" y="802640"/>
              <a:ext cx="2984939" cy="216995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607" y="802640"/>
              <a:ext cx="2897001" cy="216995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603" y="3059003"/>
              <a:ext cx="3036548" cy="227448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3904928" y="467755"/>
            <a:ext cx="4276656" cy="762598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	মুক্ত পদ্ধতি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78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240" y="5243602"/>
            <a:ext cx="9875520" cy="854968"/>
          </a:xfrm>
        </p:spPr>
        <p:txBody>
          <a:bodyPr>
            <a:norm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১-খ: বাড়িতে কিছু খাবার দিলে ভাল বাচ্চা পাওয়া যায়।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35760" y="607703"/>
            <a:ext cx="4838938" cy="762598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	মুক্ত পদ্ধতি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41761" y="1664803"/>
            <a:ext cx="9120359" cy="2887522"/>
            <a:chOff x="467544" y="1664803"/>
            <a:chExt cx="7600299" cy="252221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3888" y="1664803"/>
              <a:ext cx="4503955" cy="252221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664803"/>
              <a:ext cx="2607503" cy="2522215"/>
            </a:xfrm>
            <a:prstGeom prst="rect">
              <a:avLst/>
            </a:prstGeom>
            <a:effectLst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376956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942" y="559605"/>
            <a:ext cx="6449705" cy="76764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ছবি/ভিডিওটি মনোযোগ দিয়ে লক্ষ্য করি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58" y="2182761"/>
            <a:ext cx="3680987" cy="275718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207" y="2182760"/>
            <a:ext cx="2819827" cy="275718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558929"/>
              </p:ext>
            </p:extLst>
          </p:nvPr>
        </p:nvGraphicFramePr>
        <p:xfrm>
          <a:off x="4935845" y="4845075"/>
          <a:ext cx="1993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Packager Shell Object" showAsIcon="1" r:id="rId5" imgW="1994400" imgH="685800" progId="Package">
                  <p:embed/>
                </p:oleObj>
              </mc:Choice>
              <mc:Fallback>
                <p:oleObj name="Packager Shell Object" showAsIcon="1" r:id="rId5" imgW="199440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35845" y="4845075"/>
                        <a:ext cx="1993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90383" y="5635102"/>
            <a:ext cx="348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ক্লিক করুন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871147" y="1356537"/>
            <a:ext cx="6449705" cy="767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কোন ধরনের পালন পদ্ধতি দেখলাম?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388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351" y="5549431"/>
            <a:ext cx="4120963" cy="926976"/>
          </a:xfrm>
        </p:spPr>
        <p:txBody>
          <a:bodyPr>
            <a:norm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	আবদ্ধ পদ্ধতি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07568" y="1398374"/>
            <a:ext cx="8480172" cy="4190867"/>
            <a:chOff x="755576" y="556907"/>
            <a:chExt cx="7642873" cy="481630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860" y="2887226"/>
              <a:ext cx="3576589" cy="248599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7" y="2887226"/>
              <a:ext cx="3456384" cy="2485990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1860" y="556907"/>
              <a:ext cx="3576589" cy="200671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6" y="556907"/>
              <a:ext cx="3471307" cy="2042286"/>
            </a:xfrm>
            <a:prstGeom prst="rect">
              <a:avLst/>
            </a:prstGeom>
            <a:effectLst>
              <a:softEdge rad="63500"/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207568" y="412892"/>
            <a:ext cx="8122502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কোন ধরনের পদ্ধতি 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96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55169" y="495594"/>
            <a:ext cx="5243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ভালভাবে লক্ষ্য 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8" y="3690636"/>
            <a:ext cx="3519488" cy="263621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88" y="1184864"/>
            <a:ext cx="3519488" cy="234205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38" y="3764330"/>
            <a:ext cx="3743324" cy="248883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1"/>
          <a:stretch/>
        </p:blipFill>
        <p:spPr>
          <a:xfrm>
            <a:off x="1100137" y="1170579"/>
            <a:ext cx="3743325" cy="24155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68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1096" y="5243602"/>
            <a:ext cx="5369808" cy="710952"/>
          </a:xfrm>
        </p:spPr>
        <p:txBody>
          <a:bodyPr>
            <a:normAutofit fontScale="90000"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ক: </a:t>
            </a:r>
            <a:r>
              <a:rPr lang="bn-BD" sz="432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 </a:t>
            </a:r>
            <a:r>
              <a:rPr lang="bn-BD" sz="432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আলো-বাতাস </a:t>
            </a:r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প্রয়োজন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78965" y="404664"/>
            <a:ext cx="4234070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	আবদ্ধ পদ্ধতি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29882" y="1913936"/>
            <a:ext cx="9245827" cy="2451168"/>
            <a:chOff x="467544" y="1409880"/>
            <a:chExt cx="7704856" cy="24511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1410624"/>
              <a:ext cx="3528392" cy="245042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1409880"/>
              <a:ext cx="3672408" cy="245116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306121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8493" y="4984373"/>
            <a:ext cx="7155014" cy="1143000"/>
          </a:xfrm>
        </p:spPr>
        <p:txBody>
          <a:bodyPr>
            <a:no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খ: ঘরের মধ্যে খাবার ও পানির পাত্র প্রয়োজন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27463" y="2018905"/>
            <a:ext cx="10768322" cy="2457550"/>
            <a:chOff x="98217" y="2018905"/>
            <a:chExt cx="8973602" cy="24575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17" y="2018905"/>
              <a:ext cx="3112062" cy="245754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4997" y="2018905"/>
              <a:ext cx="3396822" cy="245754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92" y="2195830"/>
            <a:ext cx="2676951" cy="195308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71664" y="577483"/>
            <a:ext cx="5340412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	আবদ্ধ পদ্ধতি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714" y="4738714"/>
            <a:ext cx="8364256" cy="998984"/>
          </a:xfrm>
        </p:spPr>
        <p:txBody>
          <a:bodyPr>
            <a:norm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গ: ডিমে তা দেওয়ার সময় বিরক্ত করা যাবে না।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55334" y="460653"/>
            <a:ext cx="4432645" cy="936104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	আবদ্ধ পদ্ধতি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355" y="1703558"/>
            <a:ext cx="3963640" cy="25030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842" y="1703560"/>
            <a:ext cx="3526000" cy="250302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19206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026552" y="669328"/>
            <a:ext cx="8087495" cy="4344739"/>
            <a:chOff x="1180793" y="557773"/>
            <a:chExt cx="6739579" cy="3620616"/>
          </a:xfrm>
        </p:grpSpPr>
        <p:grpSp>
          <p:nvGrpSpPr>
            <p:cNvPr id="2" name="Group 1"/>
            <p:cNvGrpSpPr/>
            <p:nvPr/>
          </p:nvGrpSpPr>
          <p:grpSpPr>
            <a:xfrm>
              <a:off x="1180793" y="557773"/>
              <a:ext cx="6739579" cy="3620616"/>
              <a:chOff x="911042" y="325992"/>
              <a:chExt cx="6739579" cy="434474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1042" y="2567206"/>
                <a:ext cx="2992959" cy="210352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42309" y="2567207"/>
                <a:ext cx="2808312" cy="2103525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</a:effectLst>
            </p:spPr>
          </p:pic>
          <p:sp>
            <p:nvSpPr>
              <p:cNvPr id="9" name="Cloud Callout 8"/>
              <p:cNvSpPr/>
              <p:nvPr/>
            </p:nvSpPr>
            <p:spPr>
              <a:xfrm>
                <a:off x="1327109" y="587032"/>
                <a:ext cx="1177958" cy="1008112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0" name="Cloud Callout 9"/>
              <p:cNvSpPr/>
              <p:nvPr/>
            </p:nvSpPr>
            <p:spPr>
              <a:xfrm>
                <a:off x="5886425" y="325992"/>
                <a:ext cx="1547614" cy="1152128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475656" y="1357334"/>
              <a:ext cx="5184576" cy="930103"/>
              <a:chOff x="1475656" y="1628800"/>
              <a:chExt cx="5184576" cy="1116124"/>
            </a:xfrm>
          </p:grpSpPr>
          <p:sp>
            <p:nvSpPr>
              <p:cNvPr id="11" name="Cloud 10"/>
              <p:cNvSpPr/>
              <p:nvPr/>
            </p:nvSpPr>
            <p:spPr>
              <a:xfrm>
                <a:off x="1475656" y="1844824"/>
                <a:ext cx="144016" cy="216024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2" name="Cloud 11"/>
              <p:cNvSpPr/>
              <p:nvPr/>
            </p:nvSpPr>
            <p:spPr>
              <a:xfrm>
                <a:off x="2036734" y="1736812"/>
                <a:ext cx="144016" cy="216024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3" name="Cloud 12"/>
              <p:cNvSpPr/>
              <p:nvPr/>
            </p:nvSpPr>
            <p:spPr>
              <a:xfrm>
                <a:off x="2064443" y="2079340"/>
                <a:ext cx="144016" cy="216024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4" name="Cloud 13"/>
              <p:cNvSpPr/>
              <p:nvPr/>
            </p:nvSpPr>
            <p:spPr>
              <a:xfrm>
                <a:off x="2112903" y="2420888"/>
                <a:ext cx="144016" cy="216024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5" name="Cloud 14"/>
              <p:cNvSpPr/>
              <p:nvPr/>
            </p:nvSpPr>
            <p:spPr>
              <a:xfrm>
                <a:off x="1475656" y="2286147"/>
                <a:ext cx="144016" cy="216024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sp>
            <p:nvSpPr>
              <p:cNvPr id="16" name="Cloud 15"/>
              <p:cNvSpPr/>
              <p:nvPr/>
            </p:nvSpPr>
            <p:spPr>
              <a:xfrm>
                <a:off x="2433059" y="2528900"/>
                <a:ext cx="144016" cy="216024"/>
              </a:xfrm>
              <a:prstGeom prst="clou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6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558813" y="1628800"/>
                <a:ext cx="1101419" cy="1008112"/>
                <a:chOff x="5558813" y="1628800"/>
                <a:chExt cx="1101419" cy="1008112"/>
              </a:xfrm>
            </p:grpSpPr>
            <p:sp>
              <p:nvSpPr>
                <p:cNvPr id="17" name="Cloud 16"/>
                <p:cNvSpPr/>
                <p:nvPr/>
              </p:nvSpPr>
              <p:spPr>
                <a:xfrm>
                  <a:off x="5558813" y="1736812"/>
                  <a:ext cx="144016" cy="21602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60"/>
                </a:p>
              </p:txBody>
            </p:sp>
            <p:sp>
              <p:nvSpPr>
                <p:cNvPr id="18" name="Cloud 17"/>
                <p:cNvSpPr/>
                <p:nvPr/>
              </p:nvSpPr>
              <p:spPr>
                <a:xfrm>
                  <a:off x="6119891" y="1628800"/>
                  <a:ext cx="144016" cy="21602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60"/>
                </a:p>
              </p:txBody>
            </p:sp>
            <p:sp>
              <p:nvSpPr>
                <p:cNvPr id="19" name="Cloud 18"/>
                <p:cNvSpPr/>
                <p:nvPr/>
              </p:nvSpPr>
              <p:spPr>
                <a:xfrm>
                  <a:off x="6147600" y="1971328"/>
                  <a:ext cx="144016" cy="21602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60"/>
                </a:p>
              </p:txBody>
            </p:sp>
            <p:sp>
              <p:nvSpPr>
                <p:cNvPr id="20" name="Cloud 19"/>
                <p:cNvSpPr/>
                <p:nvPr/>
              </p:nvSpPr>
              <p:spPr>
                <a:xfrm>
                  <a:off x="6196060" y="2312876"/>
                  <a:ext cx="144016" cy="21602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60"/>
                </a:p>
              </p:txBody>
            </p:sp>
            <p:sp>
              <p:nvSpPr>
                <p:cNvPr id="21" name="Cloud 20"/>
                <p:cNvSpPr/>
                <p:nvPr/>
              </p:nvSpPr>
              <p:spPr>
                <a:xfrm>
                  <a:off x="5558813" y="2178135"/>
                  <a:ext cx="144016" cy="21602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60"/>
                </a:p>
              </p:txBody>
            </p:sp>
            <p:sp>
              <p:nvSpPr>
                <p:cNvPr id="22" name="Cloud 21"/>
                <p:cNvSpPr/>
                <p:nvPr/>
              </p:nvSpPr>
              <p:spPr>
                <a:xfrm>
                  <a:off x="6516216" y="2420888"/>
                  <a:ext cx="144016" cy="216024"/>
                </a:xfrm>
                <a:prstGeom prst="cloud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160"/>
                </a:p>
              </p:txBody>
            </p:sp>
          </p:grpSp>
        </p:grpSp>
      </p:grpSp>
      <p:sp>
        <p:nvSpPr>
          <p:cNvPr id="25" name="TextBox 24"/>
          <p:cNvSpPr txBox="1"/>
          <p:nvPr/>
        </p:nvSpPr>
        <p:spPr>
          <a:xfrm>
            <a:off x="3086932" y="5395707"/>
            <a:ext cx="58745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ঘ: বৃষ্টির পানি যেন ঘরে না আসে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479677" y="421285"/>
            <a:ext cx="4432645" cy="936104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	আবদ্ধ পদ্ধতি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8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918" y="5243602"/>
            <a:ext cx="7357360" cy="792088"/>
          </a:xfrm>
        </p:spPr>
        <p:txBody>
          <a:bodyPr>
            <a:norm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ঙ. </a:t>
            </a:r>
            <a:r>
              <a:rPr lang="bn-BD" sz="38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</a:t>
            </a:r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 বসা ও ওড়ার ব্যবস্থা প্রয়োজন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92" y="1810080"/>
            <a:ext cx="4493300" cy="274224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717277" y="475500"/>
            <a:ext cx="4432645" cy="936104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	আবদ্ধ পদ্ধতি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29" y="1810080"/>
            <a:ext cx="4320480" cy="266546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312515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3110" y="5728894"/>
            <a:ext cx="4444322" cy="745399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	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অর্ধ-আবদ্ধ</a:t>
            </a:r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পদ্ধতি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0713" y="1350808"/>
            <a:ext cx="8577811" cy="4378086"/>
            <a:chOff x="395536" y="591770"/>
            <a:chExt cx="8352928" cy="55015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591770"/>
              <a:ext cx="2340242" cy="323468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4168" y="591771"/>
              <a:ext cx="2664296" cy="323468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591770"/>
              <a:ext cx="2135882" cy="285151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0065" y="3826450"/>
              <a:ext cx="3652039" cy="2266846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508" y="1847134"/>
            <a:ext cx="759871" cy="7907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810" y="1849957"/>
            <a:ext cx="988393" cy="6331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97760" y="469787"/>
            <a:ext cx="7623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কোন ধরনের পদ্ধতি 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8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-0.35521 0.4328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2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p-pigeon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33 0.42176 L 2.5E-6 -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210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p-pigeon-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2525" y="5589239"/>
            <a:ext cx="6659746" cy="792088"/>
          </a:xfrm>
        </p:spPr>
        <p:txBody>
          <a:bodyPr>
            <a:normAutofit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ক: বাড়িতে অর্ধেক খাবার দেওয়া হয়।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44483" y="332656"/>
            <a:ext cx="5314190" cy="95436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	অর্ধ-আবদ্ধ পদ্ধতি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85619" y="1287015"/>
            <a:ext cx="5833558" cy="4302224"/>
            <a:chOff x="2158974" y="1196752"/>
            <a:chExt cx="4968552" cy="44714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6350" y="4725144"/>
              <a:ext cx="1152128" cy="943073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8974" y="1196752"/>
              <a:ext cx="4968552" cy="3312368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5341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	অর্ধ-আবদ্ধ পদ্ধতি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43472" y="1794864"/>
            <a:ext cx="9418646" cy="2496650"/>
            <a:chOff x="611560" y="1794864"/>
            <a:chExt cx="7848872" cy="24966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04048" y="1798310"/>
              <a:ext cx="3456384" cy="2493204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560" y="1794864"/>
              <a:ext cx="3738224" cy="2496650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3937295" y="5548063"/>
            <a:ext cx="4317412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অর্ধেক খাবার মাঠে খায়</a:t>
            </a:r>
            <a:endParaRPr lang="en-US" sz="43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0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2941" y="573036"/>
            <a:ext cx="524528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3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Group Work)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692857" y="1818172"/>
            <a:ext cx="8973793" cy="2211306"/>
            <a:chOff x="1083658" y="983005"/>
            <a:chExt cx="7478161" cy="17268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3976" y="987654"/>
              <a:ext cx="2963906" cy="1722173"/>
            </a:xfrm>
            <a:prstGeom prst="rect">
              <a:avLst/>
            </a:prstGeom>
            <a:effectLst>
              <a:innerShdw blurRad="114300">
                <a:prstClr val="black"/>
              </a:innerShdw>
              <a:softEdge rad="63500"/>
            </a:effectLst>
          </p:spPr>
        </p:pic>
        <p:grpSp>
          <p:nvGrpSpPr>
            <p:cNvPr id="4" name="Group 3"/>
            <p:cNvGrpSpPr/>
            <p:nvPr/>
          </p:nvGrpSpPr>
          <p:grpSpPr>
            <a:xfrm>
              <a:off x="1083658" y="983005"/>
              <a:ext cx="7478161" cy="1508669"/>
              <a:chOff x="338682" y="3604466"/>
              <a:chExt cx="8835555" cy="25363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91300" y="3604466"/>
                <a:ext cx="2382937" cy="2413005"/>
              </a:xfrm>
              <a:prstGeom prst="rect">
                <a:avLst/>
              </a:prstGeom>
              <a:effectLst>
                <a:softEdge rad="63500"/>
              </a:effectLst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8682" y="3724277"/>
                <a:ext cx="2416551" cy="2416551"/>
              </a:xfrm>
              <a:prstGeom prst="rect">
                <a:avLst/>
              </a:prstGeom>
              <a:effectLst>
                <a:innerShdw blurRad="114300">
                  <a:prstClr val="black"/>
                </a:innerShdw>
                <a:softEdge rad="63500"/>
              </a:effectLst>
            </p:spPr>
          </p:pic>
        </p:grpSp>
      </p:grpSp>
      <p:grpSp>
        <p:nvGrpSpPr>
          <p:cNvPr id="15" name="Group 14"/>
          <p:cNvGrpSpPr/>
          <p:nvPr/>
        </p:nvGrpSpPr>
        <p:grpSpPr>
          <a:xfrm>
            <a:off x="3059682" y="3852054"/>
            <a:ext cx="6739412" cy="1875763"/>
            <a:chOff x="2286404" y="4073663"/>
            <a:chExt cx="8167921" cy="1642717"/>
          </a:xfrm>
        </p:grpSpPr>
        <p:sp>
          <p:nvSpPr>
            <p:cNvPr id="9" name="Rectangle 8"/>
            <p:cNvSpPr/>
            <p:nvPr/>
          </p:nvSpPr>
          <p:spPr>
            <a:xfrm>
              <a:off x="2286404" y="5106982"/>
              <a:ext cx="7301611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36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36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কাজ-০</a:t>
              </a:r>
              <a:r>
                <a:rPr lang="en-US" sz="336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2</a:t>
              </a:r>
              <a:r>
                <a:rPr lang="bn-BD" sz="336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3360" dirty="0">
                  <a:latin typeface="NikoshBAN" panose="02000000000000000000" pitchFamily="2" charset="0"/>
                  <a:cs typeface="NikoshBAN" panose="02000000000000000000" pitchFamily="2" charset="0"/>
                </a:rPr>
                <a:t>কবুতর কিভাবে পালন করা হয়?</a:t>
              </a:r>
              <a:endParaRPr lang="en-US" sz="336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96132" y="4073663"/>
              <a:ext cx="7712720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336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396132" y="4582977"/>
              <a:ext cx="8058193" cy="6093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36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কাজ-০</a:t>
              </a:r>
              <a:r>
                <a:rPr lang="en-US" sz="336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1</a:t>
              </a:r>
              <a:r>
                <a:rPr lang="bn-BD" sz="336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 </a:t>
              </a:r>
              <a:r>
                <a:rPr lang="bn-BD" sz="3360" dirty="0">
                  <a:latin typeface="NikoshBAN" panose="02000000000000000000" pitchFamily="2" charset="0"/>
                  <a:cs typeface="NikoshBAN" panose="02000000000000000000" pitchFamily="2" charset="0"/>
                </a:rPr>
                <a:t>কবুতর পালনের গুরুত্ব কি?</a:t>
              </a:r>
              <a:endParaRPr lang="en-US" sz="336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16200000">
            <a:off x="1384357" y="4401002"/>
            <a:ext cx="2158229" cy="1068170"/>
            <a:chOff x="5899305" y="3772822"/>
            <a:chExt cx="1798524" cy="890142"/>
          </a:xfrm>
        </p:grpSpPr>
        <p:sp>
          <p:nvSpPr>
            <p:cNvPr id="16" name="Down Arrow Callout 15"/>
            <p:cNvSpPr/>
            <p:nvPr/>
          </p:nvSpPr>
          <p:spPr>
            <a:xfrm>
              <a:off x="5899305" y="3802018"/>
              <a:ext cx="1709299" cy="860946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988530" y="3772822"/>
              <a:ext cx="1709299" cy="569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840" dirty="0">
                  <a:latin typeface="NikoshBAN" panose="02000000000000000000" pitchFamily="2" charset="0"/>
                  <a:cs typeface="NikoshBAN" panose="02000000000000000000" pitchFamily="2" charset="0"/>
                </a:rPr>
                <a:t>দলীয় কাজ </a:t>
              </a:r>
              <a:endParaRPr lang="en-US" sz="384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683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353" y="621316"/>
            <a:ext cx="27077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7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endParaRPr lang="en-US" sz="7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12435" y="1624312"/>
            <a:ext cx="7085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তোমাদের দলীয় কাজ উপস্থাপন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473775"/>
            <a:ext cx="2766060" cy="23774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2651314"/>
            <a:ext cx="2537460" cy="25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2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8999" y="545522"/>
            <a:ext cx="6873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 ভিডিও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গুলো ভালভাবে লক্ষ্য করি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005614"/>
              </p:ext>
            </p:extLst>
          </p:nvPr>
        </p:nvGraphicFramePr>
        <p:xfrm>
          <a:off x="4263987" y="4533103"/>
          <a:ext cx="3664026" cy="111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3987" y="4533103"/>
                        <a:ext cx="3664026" cy="111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03699" y="5652446"/>
            <a:ext cx="400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 দেখতে ক্লিক করুন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1521182"/>
            <a:ext cx="3016859" cy="286909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707" y="1519345"/>
            <a:ext cx="3684337" cy="30137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990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959" y="805399"/>
            <a:ext cx="2041104" cy="1036915"/>
          </a:xfrm>
          <a:solidFill>
            <a:srgbClr val="00B050"/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2565" y="2599553"/>
            <a:ext cx="9875520" cy="2515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১: 	কবুতরের ডিম থেকে বাচ্চা ফুটতে কতদিন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২:	মাংসের জন্য কোন জাত বিখ্যাত?</a:t>
            </a:r>
          </a:p>
          <a:p>
            <a:pPr marL="0" indent="0">
              <a:buNone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তোমার বাড়িতে কবুতর পালন করতে কোন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পদ্ধতি বেছে নেবে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7743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48" y="4660244"/>
            <a:ext cx="10945504" cy="1143000"/>
          </a:xfrm>
        </p:spPr>
        <p:txBody>
          <a:bodyPr>
            <a:normAutofit fontScale="90000"/>
          </a:bodyPr>
          <a:lstStyle/>
          <a:p>
            <a:r>
              <a:rPr lang="bn-BD" sz="38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আদর্শ কবুতরের বাসস্থানের নকশা প্রস্তুত </a:t>
            </a:r>
            <a:r>
              <a:rPr lang="bn-BD" sz="384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শিক্ষকের নিকট জমা দাও।</a:t>
            </a:r>
            <a:endParaRPr lang="en-US" sz="384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639" y="439132"/>
            <a:ext cx="2894722" cy="904863"/>
          </a:xfrm>
          <a:prstGeom prst="rect">
            <a:avLst/>
          </a:prstGeom>
          <a:solidFill>
            <a:srgbClr val="00B050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bn-BD" sz="528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528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210" y="1717926"/>
            <a:ext cx="4393580" cy="256838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20041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1743" y="471399"/>
            <a:ext cx="4394924" cy="1143000"/>
          </a:xfrm>
          <a:noFill/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bn-BD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653" y="4725145"/>
            <a:ext cx="993710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36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</a:t>
            </a:r>
            <a:r>
              <a:rPr lang="bn-BD" sz="33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 বাংলার প্রতিটি ঘরে ঘরে কবুতর পালন করে বেকারত্ব দুর করি, আমিষের চাহিদা মিটাই এবং পরিবেশের ভারসাম্য রক্ষা করে সোনার বাংলা গড়ে তুলি।</a:t>
            </a:r>
            <a:endParaRPr lang="en-US" sz="33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205" y="1614399"/>
            <a:ext cx="5185711" cy="287571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54" y="1614399"/>
            <a:ext cx="3387698" cy="287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8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mph" presetSubtype="2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59987" y="556177"/>
            <a:ext cx="4311103" cy="788694"/>
          </a:xfrm>
        </p:spPr>
        <p:txBody>
          <a:bodyPr>
            <a:noAutofit/>
          </a:bodyPr>
          <a:lstStyle/>
          <a:p>
            <a: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br>
              <a:rPr lang="bn-BD" sz="57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576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63843" y="1357220"/>
            <a:ext cx="7171997" cy="10158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পরিচিতি ও পালন পদ্ধতি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01" y="2478494"/>
            <a:ext cx="4451146" cy="28515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06" y="2478494"/>
            <a:ext cx="4131368" cy="285151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488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2604">
        <p14:doors dir="vert"/>
      </p:transition>
    </mc:Choice>
    <mc:Fallback xmlns="">
      <p:transition spd="slow" advTm="26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6274" y="1614399"/>
            <a:ext cx="8908036" cy="4099584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algn="just"/>
            <a:r>
              <a:rPr lang="bn-BD" sz="4320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bn-BD" sz="432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43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কবুতর প্রজাতি সনাক্ত করতে  </a:t>
            </a:r>
            <a:r>
              <a:rPr lang="bn-BD" sz="432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bn-BD" sz="432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43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প্রধান বৈশিষ্ট্য উল্লেখ করতে </a:t>
            </a:r>
            <a:r>
              <a:rPr lang="bn-BD" sz="43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bn-BD" sz="432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43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 পালনের গুরুত্ব উল্লেখ করতে </a:t>
            </a:r>
            <a:r>
              <a:rPr lang="bn-BD" sz="43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bn-BD" sz="432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 algn="just">
              <a:buFont typeface="Wingdings" panose="05000000000000000000" pitchFamily="2" charset="2"/>
              <a:buChar char="q"/>
            </a:pPr>
            <a:r>
              <a:rPr lang="bn-BD" sz="43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কবুতরের পালন </a:t>
            </a:r>
            <a:r>
              <a:rPr lang="bn-BD" sz="432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 ব্যাখ্যা করতে </a:t>
            </a:r>
            <a:r>
              <a:rPr lang="bn-BD" sz="432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  <a:endParaRPr lang="bn-BD" sz="432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6916" y="491074"/>
            <a:ext cx="2291075" cy="9971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109728" tIns="54864" rIns="109728" bIns="54864">
            <a:spAutoFit/>
          </a:bodyPr>
          <a:lstStyle/>
          <a:p>
            <a:pPr algn="ctr"/>
            <a:r>
              <a:rPr lang="bn-BD" sz="5760" u="sng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174491-BB7B-4988-8626-07127BDD19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291" y="1509039"/>
            <a:ext cx="3338215" cy="3845065"/>
          </a:xfrm>
          <a:prstGeom prst="rect">
            <a:avLst/>
          </a:prstGeom>
          <a:ln>
            <a:solidFill>
              <a:srgbClr val="FFCCFF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43472" y="5502830"/>
            <a:ext cx="3336724" cy="864096"/>
          </a:xfrm>
        </p:spPr>
        <p:txBody>
          <a:bodyPr>
            <a:norm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হোয়াইট কিং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6148" y="580526"/>
            <a:ext cx="4779853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72" y="2024844"/>
            <a:ext cx="4326270" cy="2808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6096000" y="585710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472781" y="5384875"/>
            <a:ext cx="3336724" cy="86409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মাংসের জন্য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8169" y="5188738"/>
            <a:ext cx="3123158" cy="720080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সিলভার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কিং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76" y="2000916"/>
            <a:ext cx="4200607" cy="2822650"/>
          </a:xfrm>
          <a:effectLst>
            <a:innerShdw blurRad="114300">
              <a:prstClr val="black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305127" y="559654"/>
            <a:ext cx="4766191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কোন জাতের কবুতর?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20" y="2024844"/>
            <a:ext cx="4326270" cy="280831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096000" y="585710"/>
            <a:ext cx="4752528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28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 জন্য বিখ্যাত?</a:t>
            </a:r>
            <a:endParaRPr lang="en-US" sz="528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6472781" y="5165419"/>
            <a:ext cx="3336724" cy="864096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মাংসের জন্য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32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1164</Words>
  <Application>Microsoft Office PowerPoint</Application>
  <PresentationFormat>Widescreen</PresentationFormat>
  <Paragraphs>230</Paragraphs>
  <Slides>52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পরিচিতি</vt:lpstr>
      <vt:lpstr>PowerPoint Presentation</vt:lpstr>
      <vt:lpstr>PowerPoint Presentation</vt:lpstr>
      <vt:lpstr> আজকের পাঠ  </vt:lpstr>
      <vt:lpstr>PowerPoint Presentation</vt:lpstr>
      <vt:lpstr>হোয়াইট কিং</vt:lpstr>
      <vt:lpstr>সিলভার কিং</vt:lpstr>
      <vt:lpstr>কারনাউ</vt:lpstr>
      <vt:lpstr>হোমার</vt:lpstr>
      <vt:lpstr>লাহোরি</vt:lpstr>
      <vt:lpstr>ফ্যানটেইল</vt:lpstr>
      <vt:lpstr>সিরাজি</vt:lpstr>
      <vt:lpstr>গিরিবাজ</vt:lpstr>
      <vt:lpstr>ময়ূরপঙ্খী</vt:lpstr>
      <vt:lpstr>জালালী</vt:lpstr>
      <vt:lpstr>গোলা</vt:lpstr>
      <vt:lpstr>গোলি</vt:lpstr>
      <vt:lpstr>ডাউকা</vt:lpstr>
      <vt:lpstr>লোটন</vt:lpstr>
      <vt:lpstr>মুক্কি</vt:lpstr>
      <vt:lpstr>জোড়ায় কাজ(Pair Work)</vt:lpstr>
      <vt:lpstr>কবুতরের বৈশিষ্ট্য কি?</vt:lpstr>
      <vt:lpstr>কবুতরের বৈশিষ্ট্য কি?</vt:lpstr>
      <vt:lpstr>কবুতরের বৈশিষ্ট্য কি?</vt:lpstr>
      <vt:lpstr>কবুতরের বৈশিষ্ট্য কি?</vt:lpstr>
      <vt:lpstr>কবুতরের বৈশিষ্ট্য কি?</vt:lpstr>
      <vt:lpstr>কবুতর পালনের গুরুত্ব কি?</vt:lpstr>
      <vt:lpstr>কবুতর পালনের গুরুত্ব কি?</vt:lpstr>
      <vt:lpstr>কবুতর পালনের গুরুত্ব কি?</vt:lpstr>
      <vt:lpstr>কবুতর পালনের গুরুত্ব কি?</vt:lpstr>
      <vt:lpstr>কবুতর পালনের গুরুত্ব কি?</vt:lpstr>
      <vt:lpstr>কবুতর পালনের গুরুত্ব কি?</vt:lpstr>
      <vt:lpstr>১. মুক্ত পদ্ধতি</vt:lpstr>
      <vt:lpstr>১-ক:দিনের বেলায় বাহিরে যায় এবং সন্ধ্যার আগে বাড়ি ফেরে।</vt:lpstr>
      <vt:lpstr>১-খ: বাড়িতে কিছু খাবার দিলে ভাল বাচ্চা পাওয়া যায়।</vt:lpstr>
      <vt:lpstr>ছবি/ভিডিওটি মনোযোগ দিয়ে লক্ষ্য করি</vt:lpstr>
      <vt:lpstr>২. আবদ্ধ পদ্ধতি</vt:lpstr>
      <vt:lpstr>ক: প্রচুর আলো-বাতাস প্রয়োজন</vt:lpstr>
      <vt:lpstr>খ: ঘরের মধ্যে খাবার ও পানির পাত্র প্রয়োজন</vt:lpstr>
      <vt:lpstr>গ: ডিমে তা দেওয়ার সময় বিরক্ত করা যাবে না।</vt:lpstr>
      <vt:lpstr>PowerPoint Presentation</vt:lpstr>
      <vt:lpstr>ঙ. ঘরের মধ্যে বসা ও ওড়ার ব্যবস্থা প্রয়োজন</vt:lpstr>
      <vt:lpstr>৩. অর্ধ-আবদ্ধ পদ্ধতি</vt:lpstr>
      <vt:lpstr>ক: বাড়িতে অর্ধেক খাবার দেওয়া হয়।</vt:lpstr>
      <vt:lpstr>৩. অর্ধ-আবদ্ধ পদ্ধতি</vt:lpstr>
      <vt:lpstr>PowerPoint Presentation</vt:lpstr>
      <vt:lpstr>PowerPoint Presentation</vt:lpstr>
      <vt:lpstr>মূল্যায়ন</vt:lpstr>
      <vt:lpstr>একটি আদর্শ কবুতরের বাসস্থানের নকশা প্রস্তুত করে শিক্ষকের নিকট জমা দাও।</vt:lpstr>
      <vt:lpstr>সবাইকে ধন্যবাদ</vt:lpstr>
    </vt:vector>
  </TitlesOfParts>
  <Company>sdsafdsa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 Teacher</dc:creator>
  <cp:lastModifiedBy>Teacher</cp:lastModifiedBy>
  <cp:revision>55</cp:revision>
  <dcterms:created xsi:type="dcterms:W3CDTF">2015-05-03T02:04:44Z</dcterms:created>
  <dcterms:modified xsi:type="dcterms:W3CDTF">2016-08-06T08:04:00Z</dcterms:modified>
</cp:coreProperties>
</file>